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72" r:id="rId8"/>
    <p:sldId id="274" r:id="rId9"/>
    <p:sldId id="262" r:id="rId10"/>
    <p:sldId id="275" r:id="rId11"/>
    <p:sldId id="276" r:id="rId12"/>
    <p:sldId id="278" r:id="rId13"/>
    <p:sldId id="265" r:id="rId14"/>
    <p:sldId id="279" r:id="rId15"/>
    <p:sldId id="280" r:id="rId16"/>
    <p:sldId id="281" r:id="rId17"/>
    <p:sldId id="282" r:id="rId18"/>
    <p:sldId id="284" r:id="rId19"/>
    <p:sldId id="283" r:id="rId20"/>
    <p:sldId id="277" r:id="rId21"/>
    <p:sldId id="263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56" autoAdjust="0"/>
    <p:restoredTop sz="96441" autoAdjust="0"/>
  </p:normalViewPr>
  <p:slideViewPr>
    <p:cSldViewPr>
      <p:cViewPr varScale="1">
        <p:scale>
          <a:sx n="69" d="100"/>
          <a:sy n="69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22/08/1440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ediscuss.org/attachments/108d1265652018-normal_esr-jpg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643050"/>
            <a:ext cx="82153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Packed cell volume (PCV)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Hematocrit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rtl="0" fontAlgn="base">
              <a:spcAft>
                <a:spcPct val="0"/>
              </a:spcAft>
            </a:pPr>
            <a:r>
              <a:rPr lang="en-US" sz="4000" cap="none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Erythrocyte sedimentation rate</a:t>
            </a:r>
            <a:r>
              <a:rPr lang="en-US" sz="4000" cap="none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cap="none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cap="none" dirty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(ESR)</a:t>
            </a:r>
            <a:endParaRPr lang="en-US" sz="4000" cap="none" dirty="0">
              <a:ln>
                <a:noFill/>
              </a:ln>
              <a:solidFill>
                <a:srgbClr val="CF6DA4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red blood cell in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blood descend in a standardized tube in a period of one hour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non-specific </a:t>
            </a: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test.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 used to monitor the inflammation.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Useful for monitor some chronic disorder like tuberculosis, autoimmune disease and others.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ar-IQ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400" kern="0" cap="none" dirty="0">
                <a:ln>
                  <a:noFill/>
                </a:ln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Mechanism</a:t>
            </a:r>
            <a:endParaRPr lang="ar-IQ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239000" cy="5400600"/>
          </a:xfrm>
        </p:spPr>
        <p:txBody>
          <a:bodyPr>
            <a:normAutofit fontScale="85000" lnSpcReduction="20000"/>
          </a:bodyPr>
          <a:lstStyle/>
          <a:p>
            <a:pPr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ESR is determined by the interaction between factors that promote sedimentation(fibrinogen) and resist (negative charge of RBCs - that repel each other) sedimentation. </a:t>
            </a:r>
          </a:p>
          <a:p>
            <a:pPr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</a:pP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 RBCs settle slowly as they do not form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rouleaux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or aggregate together. Instead, they gently repel each other due to the negative charge on their surfaces</a:t>
            </a:r>
            <a:r>
              <a:rPr lang="ar-SA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ar-SA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SA" sz="3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592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None/>
            </a:pPr>
            <a:endParaRPr lang="ar-SA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Rouleaux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stacks of many RBCs that become heavier and sediment faster</a:t>
            </a: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None/>
            </a:pP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Plasma proteins, especially fibrinogen, adhere to the red cell membranes and neutralize the surface negative charges, promoting cell adherence and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rouleaux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formation</a:t>
            </a:r>
            <a:r>
              <a:rPr lang="ar-SA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35272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194738"/>
            <a:ext cx="81439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Factors affecting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ESR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No. of  RBC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↑↑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PCV will lead to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reoulox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phenomena that lead to↓↓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lvl="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Shape of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RBC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size and number of RBCs that show alterations in their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bioconcavity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like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spherocyte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and sickle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cells.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7704856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Fibrinogen plasma protein.(↑↑fibrinogen lead to ↑↑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reoulox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phenomena that lead to ↑↑ESR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3600" b="1" i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3600" b="1" i="1" kern="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4000" b="1" kern="0" dirty="0">
                <a:latin typeface="Times New Roman" pitchFamily="18" charset="0"/>
                <a:ea typeface="+mj-ea"/>
                <a:cs typeface="Times New Roman" pitchFamily="18" charset="0"/>
              </a:rPr>
              <a:t>Technical </a:t>
            </a:r>
            <a:r>
              <a:rPr lang="en-US" sz="4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factors</a:t>
            </a:r>
            <a:r>
              <a:rPr lang="en-US" sz="3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36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Temperature (18-25 C) higher temperature cause false high results due to reduction in plasma viscosity</a:t>
            </a:r>
            <a:b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/>
            </a:r>
            <a:b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</a:b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Vibration can reduce the ESR</a:t>
            </a:r>
            <a:endParaRPr lang="en-US" sz="32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71500" lvl="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60648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 pitchFamily="18" charset="0"/>
              </a:rPr>
              <a:t>Some conditions with low ESR</a:t>
            </a:r>
            <a:endParaRPr kumimoji="0" lang="ar-IQ" sz="18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689" y="1916832"/>
            <a:ext cx="7527126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Polycythemia </a:t>
            </a:r>
          </a:p>
          <a:p>
            <a:pPr marL="571500" lvl="0" indent="-571500" algn="l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Sickle cell  anemia</a:t>
            </a:r>
          </a:p>
          <a:p>
            <a:pPr marL="571500" lvl="0" indent="-571500" algn="l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Sever  Leukocytosis </a:t>
            </a:r>
            <a:endParaRPr lang="en-US" sz="3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323528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Times New Roman" pitchFamily="18" charset="0"/>
              </a:rPr>
              <a:t> </a:t>
            </a:r>
            <a:r>
              <a:rPr kumimoji="0" lang="en-US" sz="36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Times New Roman" pitchFamily="18" charset="0"/>
              </a:rPr>
              <a:t>High</a:t>
            </a:r>
            <a:r>
              <a:rPr kumimoji="0" lang="ar-SA" sz="36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Times New Roman" pitchFamily="18" charset="0"/>
              </a:rPr>
              <a:t> </a:t>
            </a:r>
            <a:r>
              <a:rPr kumimoji="0" lang="en-US" sz="36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Times New Roman" pitchFamily="18" charset="0"/>
              </a:rPr>
              <a:t>ESR</a:t>
            </a:r>
            <a:r>
              <a:rPr kumimoji="0" lang="ar-IQ" sz="36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Times New Roman" pitchFamily="18" charset="0"/>
              </a:rPr>
              <a:t> </a:t>
            </a:r>
            <a:r>
              <a:rPr kumimoji="0" lang="en-US" sz="36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Times New Roman" pitchFamily="18" charset="0"/>
              </a:rPr>
              <a:t>Some conditions with</a:t>
            </a:r>
            <a:endParaRPr kumimoji="0" lang="ar-IQ" sz="4400" b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108639"/>
            <a:ext cx="653447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Tuberculosis.</a:t>
            </a: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Malignancies</a:t>
            </a: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Severe anemia</a:t>
            </a: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Multiple myeloma</a:t>
            </a:r>
            <a:r>
              <a:rPr kumimoji="0" lang="ar-S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ar-IQ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271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293" y="1628800"/>
            <a:ext cx="6390456" cy="230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sz="31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 females 0-20 </a:t>
            </a:r>
            <a:r>
              <a:rPr lang="en-US" sz="31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mm/h</a:t>
            </a:r>
            <a:endParaRPr lang="en-US" sz="31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sz="31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Adult males 0-15 </a:t>
            </a:r>
            <a:r>
              <a:rPr lang="en-US" sz="31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mm/</a:t>
            </a:r>
            <a:r>
              <a:rPr lang="en-US" sz="31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endParaRPr lang="en-US" sz="31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lang="en-US" sz="31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ar-SA" sz="31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(&lt;10) 0-10 mm/</a:t>
            </a:r>
            <a:r>
              <a:rPr lang="en-US" sz="31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ar-SA" sz="31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1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endParaRPr lang="ar-IQ" sz="3200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293" y="332656"/>
            <a:ext cx="7519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Normal Value Of ESR </a:t>
            </a:r>
            <a:endParaRPr kumimoji="0" lang="ar-IQ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Normal ESR Formul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3" y="4149080"/>
            <a:ext cx="770485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052736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CF6DA4">
                    <a:lumMod val="75000"/>
                  </a:srgb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Aim of the </a:t>
            </a:r>
            <a:r>
              <a:rPr lang="en-US" sz="4000" b="1" dirty="0" smtClean="0">
                <a:solidFill>
                  <a:srgbClr val="CF6DA4">
                    <a:lumMod val="75000"/>
                  </a:srgb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experiment</a:t>
            </a: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CF6DA4">
                  <a:lumMod val="75000"/>
                </a:srgbClr>
              </a:solidFill>
              <a:latin typeface="Arial Rounded MT Bold" pitchFamily="34" charset="0"/>
              <a:cs typeface="Times New Roman" pitchFamily="18" charset="0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CF6DA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Responsible for prognosis (follow up) of the disease.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Times New Roman" pitchFamily="18" charset="0"/>
              </a:rPr>
              <a:t>Procedure</a:t>
            </a:r>
            <a:endParaRPr kumimoji="0" lang="ar-IQ" sz="18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276872"/>
            <a:ext cx="792088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1. Blood collect from vein puncture and mixed with anticoagulant (EDTA), heparin or sodium oxalate</a:t>
            </a:r>
          </a:p>
          <a:p>
            <a:pPr lvl="0" algn="l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 2. place blood in narrow vertical tube (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westergren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tube)</a:t>
            </a:r>
          </a:p>
          <a:p>
            <a:pPr lvl="0" algn="l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3. Calculate the RBCs have falls in one hour</a:t>
            </a:r>
            <a:r>
              <a:rPr lang="en-US" sz="3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endParaRPr lang="ar-IQ" sz="3200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1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357298"/>
            <a:ext cx="821533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Volume of RBC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∕  unit volume of whole blood i.e. percentage of packed cells to the whole blood.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Normal value: for ♂ 40% -54%    (47%)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♀ 36%-  47%    (42%)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7239000" cy="6453336"/>
          </a:xfrm>
        </p:spPr>
        <p:txBody>
          <a:bodyPr>
            <a:normAutofit/>
          </a:bodyPr>
          <a:lstStyle/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When blood mix with an anti coagulant &amp; allow to stand vertically in a special tube (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westergren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tube) for a period of time (one hour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The RBCs will settle down (sediment) leaving clear plasma layer above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The rate at which RBC</a:t>
            </a:r>
            <a:r>
              <a:rPr lang="en-US" sz="3200" baseline="-30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sediment is ESR and it is measured by the distance in which the RBCs are settle down in mm./period of time which is usually one hour.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2722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32823" y="1196752"/>
            <a:ext cx="81439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Why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RBC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settle down (sediment)?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ggregation of RBC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one over the top of other, the surface area reduce &amp; their weight will increase i.e.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reoulox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 phenomena.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hecht-assistent.de/uploads/tx_rmproducts/0380_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http://i01.i.aliimg.com/photo/v2/382109623/ESR_Tube_with_CE_ISO13485_FD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2.imimg.com/data2/KN/CQ/MY-3823959/e-s-r-stand-250x2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620894"/>
            <a:ext cx="792961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Aim of the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experiment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test for anemia and polycythemia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PCV↑↑ in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polycythemia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&amp;  dehydration.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PCV↓↓ in   anemia.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color of plasma may give an indication about some illness,   red (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hemolysis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yellow (jaundice) and milky (hypercholesterolemia).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214290"/>
            <a:ext cx="778674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Instruments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Special tube</a:t>
            </a:r>
            <a:r>
              <a:rPr lang="en-US" sz="3200" b="1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→→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wintrobe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hematocrit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tube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Capillary tube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Sample of blood + anti coagulant.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Centrifuge the tube for 30 mint at 3000 rev./min.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blood separated into 3 layers: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Top layer (plasma) clear.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Middle thin layer Buffy coat less than 1mm in thickness (WBC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&amp; platelets).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Dark red color bottom layer (RBC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4.bp.blogspot.com/-6o7WLVBff3Y/TiQkU4PUG8I/AAAAAAAACco/D8FD-VLc9BI/s1600/hematocrit+tub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marienfeld-superior.com/tl_files/images/Produktfotos/MF_Produktfotos_web/32.310.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3" y="0"/>
            <a:ext cx="81438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2462" cy="67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571480"/>
            <a:ext cx="807246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Factors affecting PCV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No. of RBC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Shape of RBC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Plasma volume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2457</TotalTime>
  <Words>594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Rounded MT Bold</vt:lpstr>
      <vt:lpstr>Calibri</vt:lpstr>
      <vt:lpstr>Tahoma</vt:lpstr>
      <vt:lpstr>Times New Roman</vt:lpstr>
      <vt:lpstr>Trebuchet MS</vt:lpstr>
      <vt:lpstr>Wingdings</vt:lpstr>
      <vt:lpstr>Wingdings 2</vt:lpstr>
      <vt:lpstr>وافر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Erythrocyte sedimentation rate (ESR)</vt:lpstr>
      <vt:lpstr>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hp-6730s</dc:creator>
  <cp:lastModifiedBy>jamal</cp:lastModifiedBy>
  <cp:revision>41</cp:revision>
  <dcterms:created xsi:type="dcterms:W3CDTF">2015-11-26T05:40:36Z</dcterms:created>
  <dcterms:modified xsi:type="dcterms:W3CDTF">2019-04-28T20:41:42Z</dcterms:modified>
</cp:coreProperties>
</file>